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  <p:sldMasterId id="2147483668" r:id="rId5"/>
  </p:sldMasterIdLst>
  <p:notesMasterIdLst>
    <p:notesMasterId r:id="rId25"/>
  </p:notesMasterIdLst>
  <p:handoutMasterIdLst>
    <p:handoutMasterId r:id="rId26"/>
  </p:handoutMasterIdLst>
  <p:sldIdLst>
    <p:sldId id="256" r:id="rId6"/>
    <p:sldId id="639" r:id="rId7"/>
    <p:sldId id="635" r:id="rId8"/>
    <p:sldId id="657" r:id="rId9"/>
    <p:sldId id="636" r:id="rId10"/>
    <p:sldId id="638" r:id="rId11"/>
    <p:sldId id="637" r:id="rId12"/>
    <p:sldId id="677" r:id="rId13"/>
    <p:sldId id="640" r:id="rId14"/>
    <p:sldId id="695" r:id="rId15"/>
    <p:sldId id="694" r:id="rId16"/>
    <p:sldId id="660" r:id="rId17"/>
    <p:sldId id="651" r:id="rId18"/>
    <p:sldId id="698" r:id="rId19"/>
    <p:sldId id="699" r:id="rId20"/>
    <p:sldId id="700" r:id="rId21"/>
    <p:sldId id="652" r:id="rId22"/>
    <p:sldId id="650" r:id="rId23"/>
    <p:sldId id="696" r:id="rId2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B0CFD2D-8860-4740-9AAF-475D5CB3A91A}">
          <p14:sldIdLst>
            <p14:sldId id="256"/>
            <p14:sldId id="639"/>
            <p14:sldId id="635"/>
            <p14:sldId id="657"/>
            <p14:sldId id="636"/>
            <p14:sldId id="638"/>
            <p14:sldId id="637"/>
            <p14:sldId id="677"/>
            <p14:sldId id="640"/>
            <p14:sldId id="695"/>
            <p14:sldId id="694"/>
            <p14:sldId id="660"/>
            <p14:sldId id="651"/>
            <p14:sldId id="698"/>
            <p14:sldId id="699"/>
            <p14:sldId id="700"/>
            <p14:sldId id="652"/>
            <p14:sldId id="650"/>
            <p14:sldId id="6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DAD188-198A-DDE8-8692-E0D2723EE537}" name="Bianchi, Ed" initials="BE" userId="S::edward.bianchi@stantec.com::112bd62b-94ec-4254-95b4-10422ab2a557" providerId="AD"/>
  <p188:author id="{8373AC8B-83D7-49F9-2240-C8F855564F5D}" name="Kendra Ryan" initials="KR" userId="Kendra Ryan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llison Rudalevige" initials="AR" lastIdx="2" clrIdx="6">
    <p:extLst>
      <p:ext uri="{19B8F6BF-5375-455C-9EA6-DF929625EA0E}">
        <p15:presenceInfo xmlns:p15="http://schemas.microsoft.com/office/powerpoint/2012/main" userId="S::allison.rudalevige_psomas.com#ext#@kleinschmidtgroup.onmicrosoft.com::0bfd7727-b20b-4944-92d6-0d8b52661b0d" providerId="AD"/>
      </p:ext>
    </p:extLst>
  </p:cmAuthor>
  <p:cmAuthor id="1" name="Jillian Roach" initials="JR" lastIdx="2" clrIdx="0">
    <p:extLst>
      <p:ext uri="{19B8F6BF-5375-455C-9EA6-DF929625EA0E}">
        <p15:presenceInfo xmlns:p15="http://schemas.microsoft.com/office/powerpoint/2012/main" userId="S::jillian.roach_erm.com#ext#@kleinschmidtgroup.onmicrosoft.com::225a3914-827d-4d14-a20a-ff25eab76658" providerId="AD"/>
      </p:ext>
    </p:extLst>
  </p:cmAuthor>
  <p:cmAuthor id="2" name="Carissa Shoemaker" initials="CS" lastIdx="30" clrIdx="1">
    <p:extLst>
      <p:ext uri="{19B8F6BF-5375-455C-9EA6-DF929625EA0E}">
        <p15:presenceInfo xmlns:p15="http://schemas.microsoft.com/office/powerpoint/2012/main" userId="S-1-5-21-1431318575-2354909119-638224019-114863" providerId="AD"/>
      </p:ext>
    </p:extLst>
  </p:cmAuthor>
  <p:cmAuthor id="3" name="Adam Cohen" initials="AC" lastIdx="1" clrIdx="2">
    <p:extLst>
      <p:ext uri="{19B8F6BF-5375-455C-9EA6-DF929625EA0E}">
        <p15:presenceInfo xmlns:p15="http://schemas.microsoft.com/office/powerpoint/2012/main" userId="S::acohen@stillwatersci.com::f03a1355-42dc-4717-a8a4-85bd93c2a89d" providerId="AD"/>
      </p:ext>
    </p:extLst>
  </p:cmAuthor>
  <p:cmAuthor id="4" name="Jillian Roach" initials="JR [2]" lastIdx="23" clrIdx="3">
    <p:extLst>
      <p:ext uri="{19B8F6BF-5375-455C-9EA6-DF929625EA0E}">
        <p15:presenceInfo xmlns:p15="http://schemas.microsoft.com/office/powerpoint/2012/main" userId="S-1-5-21-1431318575-2354909119-638224019-235638" providerId="AD"/>
      </p:ext>
    </p:extLst>
  </p:cmAuthor>
  <p:cmAuthor id="5" name="Nuria Holmes" initials="NH" lastIdx="1" clrIdx="4">
    <p:extLst>
      <p:ext uri="{19B8F6BF-5375-455C-9EA6-DF929625EA0E}">
        <p15:presenceInfo xmlns:p15="http://schemas.microsoft.com/office/powerpoint/2012/main" userId="S::nuria.holmes@kleinschmidtgroup.com::ea634132-3e82-4d75-8823-61113e16af3e" providerId="AD"/>
      </p:ext>
    </p:extLst>
  </p:cmAuthor>
  <p:cmAuthor id="6" name="Matthew Harper" initials="MH" lastIdx="5" clrIdx="5">
    <p:extLst>
      <p:ext uri="{19B8F6BF-5375-455C-9EA6-DF929625EA0E}">
        <p15:presenceInfo xmlns:p15="http://schemas.microsoft.com/office/powerpoint/2012/main" userId="S::Matthew.Harper@KleinschmidtGroup.com::ed17e3a2-ef62-441d-9033-21306fafeb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F3BD48"/>
    <a:srgbClr val="CE9D6C"/>
    <a:srgbClr val="567632"/>
    <a:srgbClr val="A192B4"/>
    <a:srgbClr val="8CB7C7"/>
    <a:srgbClr val="766E54"/>
    <a:srgbClr val="E58A9E"/>
    <a:srgbClr val="005ABB"/>
    <a:srgbClr val="00C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779FD8-7EA3-4263-9309-9E31B982029B}" v="6" dt="2023-07-12T18:12:43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3792" autoAdjust="0"/>
  </p:normalViewPr>
  <p:slideViewPr>
    <p:cSldViewPr snapToGrid="0">
      <p:cViewPr varScale="1">
        <p:scale>
          <a:sx n="107" d="100"/>
          <a:sy n="107" d="100"/>
        </p:scale>
        <p:origin x="93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sman, Patricia" userId="9799ee42-8e59-4312-879c-ab01d0b62b36" providerId="ADAL" clId="{E9779FD8-7EA3-4263-9309-9E31B982029B}"/>
    <pc:docChg chg="undo custSel addSld modSld modSection">
      <pc:chgData name="Sussman, Patricia" userId="9799ee42-8e59-4312-879c-ab01d0b62b36" providerId="ADAL" clId="{E9779FD8-7EA3-4263-9309-9E31B982029B}" dt="2023-07-12T18:12:43.745" v="290" actId="14826"/>
      <pc:docMkLst>
        <pc:docMk/>
      </pc:docMkLst>
      <pc:sldChg chg="modSp mod">
        <pc:chgData name="Sussman, Patricia" userId="9799ee42-8e59-4312-879c-ab01d0b62b36" providerId="ADAL" clId="{E9779FD8-7EA3-4263-9309-9E31B982029B}" dt="2023-07-12T17:58:59.515" v="109" actId="20577"/>
        <pc:sldMkLst>
          <pc:docMk/>
          <pc:sldMk cId="2267116550" sldId="256"/>
        </pc:sldMkLst>
        <pc:spChg chg="mod">
          <ac:chgData name="Sussman, Patricia" userId="9799ee42-8e59-4312-879c-ab01d0b62b36" providerId="ADAL" clId="{E9779FD8-7EA3-4263-9309-9E31B982029B}" dt="2023-07-12T17:58:59.515" v="109" actId="20577"/>
          <ac:spMkLst>
            <pc:docMk/>
            <pc:sldMk cId="2267116550" sldId="256"/>
            <ac:spMk id="9" creationId="{EDC35D82-5BBD-85E8-1C89-DF10B56682E4}"/>
          </ac:spMkLst>
        </pc:spChg>
      </pc:sldChg>
      <pc:sldChg chg="modSp mod">
        <pc:chgData name="Sussman, Patricia" userId="9799ee42-8e59-4312-879c-ab01d0b62b36" providerId="ADAL" clId="{E9779FD8-7EA3-4263-9309-9E31B982029B}" dt="2023-07-12T17:58:38.210" v="106" actId="20577"/>
        <pc:sldMkLst>
          <pc:docMk/>
          <pc:sldMk cId="2570762523" sldId="640"/>
        </pc:sldMkLst>
        <pc:graphicFrameChg chg="mod modGraphic">
          <ac:chgData name="Sussman, Patricia" userId="9799ee42-8e59-4312-879c-ab01d0b62b36" providerId="ADAL" clId="{E9779FD8-7EA3-4263-9309-9E31B982029B}" dt="2023-07-12T17:58:38.210" v="106" actId="20577"/>
          <ac:graphicFrameMkLst>
            <pc:docMk/>
            <pc:sldMk cId="2570762523" sldId="640"/>
            <ac:graphicFrameMk id="5" creationId="{00000000-0000-0000-0000-000000000000}"/>
          </ac:graphicFrameMkLst>
        </pc:graphicFrameChg>
      </pc:sldChg>
      <pc:sldChg chg="addSp delSp modSp add mod">
        <pc:chgData name="Sussman, Patricia" userId="9799ee42-8e59-4312-879c-ab01d0b62b36" providerId="ADAL" clId="{E9779FD8-7EA3-4263-9309-9E31B982029B}" dt="2023-07-12T18:06:39.927" v="284" actId="20577"/>
        <pc:sldMkLst>
          <pc:docMk/>
          <pc:sldMk cId="3884267918" sldId="698"/>
        </pc:sldMkLst>
        <pc:spChg chg="mod">
          <ac:chgData name="Sussman, Patricia" userId="9799ee42-8e59-4312-879c-ab01d0b62b36" providerId="ADAL" clId="{E9779FD8-7EA3-4263-9309-9E31B982029B}" dt="2023-07-12T18:06:39.927" v="284" actId="20577"/>
          <ac:spMkLst>
            <pc:docMk/>
            <pc:sldMk cId="3884267918" sldId="698"/>
            <ac:spMk id="2" creationId="{95E70108-054C-384A-CF12-502DBE4FFC6D}"/>
          </ac:spMkLst>
        </pc:spChg>
        <pc:spChg chg="mod">
          <ac:chgData name="Sussman, Patricia" userId="9799ee42-8e59-4312-879c-ab01d0b62b36" providerId="ADAL" clId="{E9779FD8-7EA3-4263-9309-9E31B982029B}" dt="2023-07-12T18:04:59.773" v="219" actId="1076"/>
          <ac:spMkLst>
            <pc:docMk/>
            <pc:sldMk cId="3884267918" sldId="698"/>
            <ac:spMk id="3" creationId="{8582B080-F568-DB16-5EF9-299045EE69CD}"/>
          </ac:spMkLst>
        </pc:spChg>
        <pc:spChg chg="del">
          <ac:chgData name="Sussman, Patricia" userId="9799ee42-8e59-4312-879c-ab01d0b62b36" providerId="ADAL" clId="{E9779FD8-7EA3-4263-9309-9E31B982029B}" dt="2023-07-12T18:01:43.513" v="116" actId="478"/>
          <ac:spMkLst>
            <pc:docMk/>
            <pc:sldMk cId="3884267918" sldId="698"/>
            <ac:spMk id="4" creationId="{87C93594-2FDA-086C-DA15-9F82B75761EF}"/>
          </ac:spMkLst>
        </pc:spChg>
        <pc:spChg chg="add del mod">
          <ac:chgData name="Sussman, Patricia" userId="9799ee42-8e59-4312-879c-ab01d0b62b36" providerId="ADAL" clId="{E9779FD8-7EA3-4263-9309-9E31B982029B}" dt="2023-07-12T18:01:45.473" v="117" actId="478"/>
          <ac:spMkLst>
            <pc:docMk/>
            <pc:sldMk cId="3884267918" sldId="698"/>
            <ac:spMk id="8" creationId="{2A8A6780-89AE-1995-FEE0-EB8CE1B2C575}"/>
          </ac:spMkLst>
        </pc:spChg>
        <pc:spChg chg="add mod">
          <ac:chgData name="Sussman, Patricia" userId="9799ee42-8e59-4312-879c-ab01d0b62b36" providerId="ADAL" clId="{E9779FD8-7EA3-4263-9309-9E31B982029B}" dt="2023-07-12T18:05:13.982" v="223" actId="14100"/>
          <ac:spMkLst>
            <pc:docMk/>
            <pc:sldMk cId="3884267918" sldId="698"/>
            <ac:spMk id="17" creationId="{6EA39856-BFE1-E5B4-B4C3-AC86480E4EA2}"/>
          </ac:spMkLst>
        </pc:spChg>
        <pc:spChg chg="add mod">
          <ac:chgData name="Sussman, Patricia" userId="9799ee42-8e59-4312-879c-ab01d0b62b36" providerId="ADAL" clId="{E9779FD8-7EA3-4263-9309-9E31B982029B}" dt="2023-07-12T18:05:28.301" v="226" actId="14100"/>
          <ac:spMkLst>
            <pc:docMk/>
            <pc:sldMk cId="3884267918" sldId="698"/>
            <ac:spMk id="19" creationId="{0D208ED2-1A91-B2AF-B0A4-D9F53F3833FA}"/>
          </ac:spMkLst>
        </pc:spChg>
        <pc:picChg chg="del">
          <ac:chgData name="Sussman, Patricia" userId="9799ee42-8e59-4312-879c-ab01d0b62b36" providerId="ADAL" clId="{E9779FD8-7EA3-4263-9309-9E31B982029B}" dt="2023-07-12T18:01:29.256" v="111" actId="478"/>
          <ac:picMkLst>
            <pc:docMk/>
            <pc:sldMk cId="3884267918" sldId="698"/>
            <ac:picMk id="7" creationId="{8A6AB48C-CFB0-F154-5195-944912B78112}"/>
          </ac:picMkLst>
        </pc:picChg>
        <pc:picChg chg="del mod">
          <ac:chgData name="Sussman, Patricia" userId="9799ee42-8e59-4312-879c-ab01d0b62b36" providerId="ADAL" clId="{E9779FD8-7EA3-4263-9309-9E31B982029B}" dt="2023-07-12T18:01:30.940" v="113" actId="478"/>
          <ac:picMkLst>
            <pc:docMk/>
            <pc:sldMk cId="3884267918" sldId="698"/>
            <ac:picMk id="10" creationId="{2A90B1EA-D073-8256-8017-DF2CEF351B44}"/>
          </ac:picMkLst>
        </pc:picChg>
        <pc:picChg chg="add mod">
          <ac:chgData name="Sussman, Patricia" userId="9799ee42-8e59-4312-879c-ab01d0b62b36" providerId="ADAL" clId="{E9779FD8-7EA3-4263-9309-9E31B982029B}" dt="2023-07-12T18:06:23.925" v="254" actId="14100"/>
          <ac:picMkLst>
            <pc:docMk/>
            <pc:sldMk cId="3884267918" sldId="698"/>
            <ac:picMk id="11" creationId="{8A49D472-37C8-B60A-89BF-3354B54694D2}"/>
          </ac:picMkLst>
        </pc:picChg>
        <pc:picChg chg="add mod">
          <ac:chgData name="Sussman, Patricia" userId="9799ee42-8e59-4312-879c-ab01d0b62b36" providerId="ADAL" clId="{E9779FD8-7EA3-4263-9309-9E31B982029B}" dt="2023-07-12T18:06:14.052" v="252" actId="14100"/>
          <ac:picMkLst>
            <pc:docMk/>
            <pc:sldMk cId="3884267918" sldId="698"/>
            <ac:picMk id="13" creationId="{FFAEAE2D-3E9F-AACC-0BF2-9391A9AC2085}"/>
          </ac:picMkLst>
        </pc:picChg>
        <pc:picChg chg="add mod">
          <ac:chgData name="Sussman, Patricia" userId="9799ee42-8e59-4312-879c-ab01d0b62b36" providerId="ADAL" clId="{E9779FD8-7EA3-4263-9309-9E31B982029B}" dt="2023-07-12T18:06:16.572" v="253" actId="14100"/>
          <ac:picMkLst>
            <pc:docMk/>
            <pc:sldMk cId="3884267918" sldId="698"/>
            <ac:picMk id="15" creationId="{C6FE2AB9-1CFD-1474-8ABF-692F0DABE3EC}"/>
          </ac:picMkLst>
        </pc:picChg>
      </pc:sldChg>
      <pc:sldChg chg="addSp delSp modSp new mod modClrScheme chgLayout">
        <pc:chgData name="Sussman, Patricia" userId="9799ee42-8e59-4312-879c-ab01d0b62b36" providerId="ADAL" clId="{E9779FD8-7EA3-4263-9309-9E31B982029B}" dt="2023-07-12T18:12:34.479" v="288" actId="27614"/>
        <pc:sldMkLst>
          <pc:docMk/>
          <pc:sldMk cId="86072650" sldId="699"/>
        </pc:sldMkLst>
        <pc:spChg chg="del">
          <ac:chgData name="Sussman, Patricia" userId="9799ee42-8e59-4312-879c-ab01d0b62b36" providerId="ADAL" clId="{E9779FD8-7EA3-4263-9309-9E31B982029B}" dt="2023-07-12T18:07:24.921" v="286" actId="700"/>
          <ac:spMkLst>
            <pc:docMk/>
            <pc:sldMk cId="86072650" sldId="699"/>
            <ac:spMk id="2" creationId="{1D12D059-F007-E3F8-8CE0-4F22CCC17F80}"/>
          </ac:spMkLst>
        </pc:spChg>
        <pc:spChg chg="del">
          <ac:chgData name="Sussman, Patricia" userId="9799ee42-8e59-4312-879c-ab01d0b62b36" providerId="ADAL" clId="{E9779FD8-7EA3-4263-9309-9E31B982029B}" dt="2023-07-12T18:07:24.921" v="286" actId="700"/>
          <ac:spMkLst>
            <pc:docMk/>
            <pc:sldMk cId="86072650" sldId="699"/>
            <ac:spMk id="3" creationId="{6F0B5EA7-4467-9800-8149-99CDDD99228C}"/>
          </ac:spMkLst>
        </pc:spChg>
        <pc:spChg chg="del">
          <ac:chgData name="Sussman, Patricia" userId="9799ee42-8e59-4312-879c-ab01d0b62b36" providerId="ADAL" clId="{E9779FD8-7EA3-4263-9309-9E31B982029B}" dt="2023-07-12T18:07:24.921" v="286" actId="700"/>
          <ac:spMkLst>
            <pc:docMk/>
            <pc:sldMk cId="86072650" sldId="699"/>
            <ac:spMk id="4" creationId="{6FF02D68-3351-44CE-07EB-69E684F9642E}"/>
          </ac:spMkLst>
        </pc:spChg>
        <pc:spChg chg="mod ord">
          <ac:chgData name="Sussman, Patricia" userId="9799ee42-8e59-4312-879c-ab01d0b62b36" providerId="ADAL" clId="{E9779FD8-7EA3-4263-9309-9E31B982029B}" dt="2023-07-12T18:07:24.921" v="286" actId="700"/>
          <ac:spMkLst>
            <pc:docMk/>
            <pc:sldMk cId="86072650" sldId="699"/>
            <ac:spMk id="5" creationId="{DA62D6C5-2B5E-F012-2659-36B3CEAF6C52}"/>
          </ac:spMkLst>
        </pc:spChg>
        <pc:picChg chg="add mod">
          <ac:chgData name="Sussman, Patricia" userId="9799ee42-8e59-4312-879c-ab01d0b62b36" providerId="ADAL" clId="{E9779FD8-7EA3-4263-9309-9E31B982029B}" dt="2023-07-12T18:12:34.479" v="288" actId="27614"/>
          <ac:picMkLst>
            <pc:docMk/>
            <pc:sldMk cId="86072650" sldId="699"/>
            <ac:picMk id="7" creationId="{01040E97-1F48-914A-8D03-A1AE1D5ED835}"/>
          </ac:picMkLst>
        </pc:picChg>
      </pc:sldChg>
      <pc:sldChg chg="modSp add">
        <pc:chgData name="Sussman, Patricia" userId="9799ee42-8e59-4312-879c-ab01d0b62b36" providerId="ADAL" clId="{E9779FD8-7EA3-4263-9309-9E31B982029B}" dt="2023-07-12T18:12:43.745" v="290" actId="14826"/>
        <pc:sldMkLst>
          <pc:docMk/>
          <pc:sldMk cId="99492781" sldId="700"/>
        </pc:sldMkLst>
        <pc:picChg chg="mod">
          <ac:chgData name="Sussman, Patricia" userId="9799ee42-8e59-4312-879c-ab01d0b62b36" providerId="ADAL" clId="{E9779FD8-7EA3-4263-9309-9E31B982029B}" dt="2023-07-12T18:12:43.745" v="290" actId="14826"/>
          <ac:picMkLst>
            <pc:docMk/>
            <pc:sldMk cId="99492781" sldId="700"/>
            <ac:picMk id="7" creationId="{01040E97-1F48-914A-8D03-A1AE1D5ED83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5473C31-9759-417D-A2D0-88EEF068E5E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9ECA185-9F2D-4C7B-9081-24894E3E3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1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0F191F9-8717-428C-945B-91A0BCD304DF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20C8EF3-0A66-43AA-9F5A-CD3BB4A2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2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C8EF3-0A66-43AA-9F5A-CD3BB4A227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23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8EF3-0A66-43AA-9F5A-CD3BB4A227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43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0C8EF3-0A66-43AA-9F5A-CD3BB4A227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937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8EF3-0A66-43AA-9F5A-CD3BB4A227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2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8EF3-0A66-43AA-9F5A-CD3BB4A227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65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8EF3-0A66-43AA-9F5A-CD3BB4A227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67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8EF3-0A66-43AA-9F5A-CD3BB4A227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91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8EF3-0A66-43AA-9F5A-CD3BB4A227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8EF3-0A66-43AA-9F5A-CD3BB4A227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10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8EF3-0A66-43AA-9F5A-CD3BB4A227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45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8EF3-0A66-43AA-9F5A-CD3BB4A227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22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8EF3-0A66-43AA-9F5A-CD3BB4A227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05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8EF3-0A66-43AA-9F5A-CD3BB4A227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8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8EF3-0A66-43AA-9F5A-CD3BB4A227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71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8EF3-0A66-43AA-9F5A-CD3BB4A227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95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8EF3-0A66-43AA-9F5A-CD3BB4A227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4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9281"/>
            <a:ext cx="7772400" cy="205068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4895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86DC542-6CB9-419E-B49C-81182B59E36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" y="660347"/>
            <a:ext cx="1795360" cy="704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3251200"/>
            <a:ext cx="4447032" cy="350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99" y="6597965"/>
            <a:ext cx="1880651" cy="14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5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ED60-0BD8-4ADA-BC30-D9CD6057806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7CF0-8A7C-45A6-A2B1-4B46FBA9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5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ED60-0BD8-4ADA-BC30-D9CD6057806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7CF0-8A7C-45A6-A2B1-4B46FBA9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72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ED60-0BD8-4ADA-BC30-D9CD6057806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7CF0-8A7C-45A6-A2B1-4B46FBA9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6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ED60-0BD8-4ADA-BC30-D9CD6057806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7CF0-8A7C-45A6-A2B1-4B46FBA9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45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ED60-0BD8-4ADA-BC30-D9CD6057806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7CF0-8A7C-45A6-A2B1-4B46FBA9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49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ED60-0BD8-4ADA-BC30-D9CD6057806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7CF0-8A7C-45A6-A2B1-4B46FBA9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19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ED60-0BD8-4ADA-BC30-D9CD6057806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7CF0-8A7C-45A6-A2B1-4B46FBA9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40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ED60-0BD8-4ADA-BC30-D9CD6057806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7CF0-8A7C-45A6-A2B1-4B46FBA9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24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ED60-0BD8-4ADA-BC30-D9CD6057806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7CF0-8A7C-45A6-A2B1-4B46FBA9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8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2539"/>
            <a:ext cx="7886700" cy="8411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3640"/>
            <a:ext cx="7886700" cy="5063323"/>
          </a:xfrm>
        </p:spPr>
        <p:txBody>
          <a:bodyPr/>
          <a:lstStyle>
            <a:lvl2pPr marL="685800" indent="-228600">
              <a:buFont typeface="Calibri" panose="020F0502020204030204" pitchFamily="34" charset="0"/>
              <a:buChar char="‒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489520"/>
            <a:ext cx="2057400" cy="365125"/>
          </a:xfrm>
        </p:spPr>
        <p:txBody>
          <a:bodyPr/>
          <a:lstStyle/>
          <a:p>
            <a:fld id="{186DC542-6CB9-419E-B49C-81182B59E36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99" y="6597965"/>
            <a:ext cx="1880651" cy="14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7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07869"/>
            <a:ext cx="7886700" cy="3284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92606"/>
            <a:ext cx="7886700" cy="199704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99" y="6597965"/>
            <a:ext cx="1880651" cy="14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8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99" y="6597965"/>
            <a:ext cx="1880651" cy="14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6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99" y="6597965"/>
            <a:ext cx="1880651" cy="14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8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99" y="6597965"/>
            <a:ext cx="1880651" cy="14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0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99" y="6597965"/>
            <a:ext cx="1880651" cy="14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3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ED60-0BD8-4ADA-BC30-D9CD6057806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7CF0-8A7C-45A6-A2B1-4B46FBA9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6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ED60-0BD8-4ADA-BC30-D9CD6057806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7CF0-8A7C-45A6-A2B1-4B46FBA9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4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80699"/>
            <a:ext cx="9144000" cy="3773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49588"/>
            <a:ext cx="7886700" cy="841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4895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86DC542-6CB9-419E-B49C-81182B59E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1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ED60-0BD8-4ADA-BC30-D9CD6057806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77CF0-8A7C-45A6-A2B1-4B46FBA9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4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e.com/kr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daniel.keverline@sce.com" TargetMode="External"/><Relationship Id="rId4" Type="http://schemas.openxmlformats.org/officeDocument/2006/relationships/hyperlink" Target="https://elibrary.ferc.gov/eLibrary/search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e.com/kr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ia.sussman@stantec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edward.bianchi@stantec.com" TargetMode="External"/><Relationship Id="rId4" Type="http://schemas.openxmlformats.org/officeDocument/2006/relationships/hyperlink" Target="mailto:craig.addley@stantec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299C12-2F0F-4A1F-A340-D1C9326EA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818668"/>
            <a:ext cx="7772400" cy="27614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000" dirty="0"/>
              <a:t>Kern River No. 1 Hydroelectric </a:t>
            </a:r>
            <a:r>
              <a:rPr lang="en-US" sz="2800" dirty="0"/>
              <a:t>Project</a:t>
            </a:r>
            <a:br>
              <a:rPr lang="en-US" sz="2800" dirty="0"/>
            </a:br>
            <a:r>
              <a:rPr lang="en-US" sz="2800" dirty="0"/>
              <a:t>FERC Project No. 1930</a:t>
            </a:r>
            <a:br>
              <a:rPr lang="en-US" sz="2800" dirty="0"/>
            </a:br>
            <a:r>
              <a:rPr lang="en-US" sz="2800" dirty="0"/>
              <a:t>Technical Working Group Meeting</a:t>
            </a:r>
          </a:p>
        </p:txBody>
      </p:sp>
      <p:sp>
        <p:nvSpPr>
          <p:cNvPr id="7" name="Subtitle 9">
            <a:extLst>
              <a:ext uri="{FF2B5EF4-FFF2-40B4-BE49-F238E27FC236}">
                <a16:creationId xmlns:a16="http://schemas.microsoft.com/office/drawing/2014/main" id="{E994E6BD-C0E3-4CBB-9002-8412E4B93136}"/>
              </a:ext>
            </a:extLst>
          </p:cNvPr>
          <p:cNvSpPr txBox="1">
            <a:spLocks/>
          </p:cNvSpPr>
          <p:nvPr/>
        </p:nvSpPr>
        <p:spPr>
          <a:xfrm>
            <a:off x="1051560" y="5330952"/>
            <a:ext cx="6949440" cy="84310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Please hold, we will begin shortly. Thank you for your patience and for muting your microphone.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C35D82-5BBD-85E8-1C89-DF10B56682E4}"/>
              </a:ext>
            </a:extLst>
          </p:cNvPr>
          <p:cNvSpPr txBox="1"/>
          <p:nvPr/>
        </p:nvSpPr>
        <p:spPr>
          <a:xfrm>
            <a:off x="1051560" y="3907495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REC 1, REC 2, REC 3</a:t>
            </a:r>
          </a:p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July 11,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16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10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28650" y="1298301"/>
            <a:ext cx="7886700" cy="4878661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>
                <a:solidFill>
                  <a:schemeClr val="tx1"/>
                </a:solidFill>
              </a:rPr>
              <a:t>Technical Study Plan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tx1"/>
                </a:solidFill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658064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DC542-6CB9-419E-B49C-81182B59E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95A6990-1D99-C65E-7814-DA2A2426C27E}"/>
              </a:ext>
            </a:extLst>
          </p:cNvPr>
          <p:cNvGraphicFramePr>
            <a:graphicFrameLocks noGrp="1"/>
          </p:cNvGraphicFramePr>
          <p:nvPr/>
        </p:nvGraphicFramePr>
        <p:xfrm>
          <a:off x="289428" y="1193005"/>
          <a:ext cx="8535591" cy="4385992"/>
        </p:xfrm>
        <a:graphic>
          <a:graphicData uri="http://schemas.openxmlformats.org/drawingml/2006/table">
            <a:tbl>
              <a:tblPr firstRow="1" firstCol="1" bandRow="1"/>
              <a:tblGrid>
                <a:gridCol w="2424673">
                  <a:extLst>
                    <a:ext uri="{9D8B030D-6E8A-4147-A177-3AD203B41FA5}">
                      <a16:colId xmlns:a16="http://schemas.microsoft.com/office/drawing/2014/main" val="1064321998"/>
                    </a:ext>
                  </a:extLst>
                </a:gridCol>
                <a:gridCol w="555538">
                  <a:extLst>
                    <a:ext uri="{9D8B030D-6E8A-4147-A177-3AD203B41FA5}">
                      <a16:colId xmlns:a16="http://schemas.microsoft.com/office/drawing/2014/main" val="244738826"/>
                    </a:ext>
                  </a:extLst>
                </a:gridCol>
                <a:gridCol w="555538">
                  <a:extLst>
                    <a:ext uri="{9D8B030D-6E8A-4147-A177-3AD203B41FA5}">
                      <a16:colId xmlns:a16="http://schemas.microsoft.com/office/drawing/2014/main" val="4012904639"/>
                    </a:ext>
                  </a:extLst>
                </a:gridCol>
                <a:gridCol w="555538">
                  <a:extLst>
                    <a:ext uri="{9D8B030D-6E8A-4147-A177-3AD203B41FA5}">
                      <a16:colId xmlns:a16="http://schemas.microsoft.com/office/drawing/2014/main" val="1286645179"/>
                    </a:ext>
                  </a:extLst>
                </a:gridCol>
                <a:gridCol w="555538">
                  <a:extLst>
                    <a:ext uri="{9D8B030D-6E8A-4147-A177-3AD203B41FA5}">
                      <a16:colId xmlns:a16="http://schemas.microsoft.com/office/drawing/2014/main" val="2176769469"/>
                    </a:ext>
                  </a:extLst>
                </a:gridCol>
                <a:gridCol w="555538">
                  <a:extLst>
                    <a:ext uri="{9D8B030D-6E8A-4147-A177-3AD203B41FA5}">
                      <a16:colId xmlns:a16="http://schemas.microsoft.com/office/drawing/2014/main" val="3983411151"/>
                    </a:ext>
                  </a:extLst>
                </a:gridCol>
                <a:gridCol w="555538">
                  <a:extLst>
                    <a:ext uri="{9D8B030D-6E8A-4147-A177-3AD203B41FA5}">
                      <a16:colId xmlns:a16="http://schemas.microsoft.com/office/drawing/2014/main" val="892876979"/>
                    </a:ext>
                  </a:extLst>
                </a:gridCol>
                <a:gridCol w="555538">
                  <a:extLst>
                    <a:ext uri="{9D8B030D-6E8A-4147-A177-3AD203B41FA5}">
                      <a16:colId xmlns:a16="http://schemas.microsoft.com/office/drawing/2014/main" val="381162235"/>
                    </a:ext>
                  </a:extLst>
                </a:gridCol>
                <a:gridCol w="555538">
                  <a:extLst>
                    <a:ext uri="{9D8B030D-6E8A-4147-A177-3AD203B41FA5}">
                      <a16:colId xmlns:a16="http://schemas.microsoft.com/office/drawing/2014/main" val="3687888552"/>
                    </a:ext>
                  </a:extLst>
                </a:gridCol>
                <a:gridCol w="555538">
                  <a:extLst>
                    <a:ext uri="{9D8B030D-6E8A-4147-A177-3AD203B41FA5}">
                      <a16:colId xmlns:a16="http://schemas.microsoft.com/office/drawing/2014/main" val="2235627758"/>
                    </a:ext>
                  </a:extLst>
                </a:gridCol>
                <a:gridCol w="555538">
                  <a:extLst>
                    <a:ext uri="{9D8B030D-6E8A-4147-A177-3AD203B41FA5}">
                      <a16:colId xmlns:a16="http://schemas.microsoft.com/office/drawing/2014/main" val="3109193115"/>
                    </a:ext>
                  </a:extLst>
                </a:gridCol>
                <a:gridCol w="555538">
                  <a:extLst>
                    <a:ext uri="{9D8B030D-6E8A-4147-A177-3AD203B41FA5}">
                      <a16:colId xmlns:a16="http://schemas.microsoft.com/office/drawing/2014/main" val="1343886302"/>
                    </a:ext>
                  </a:extLst>
                </a:gridCol>
              </a:tblGrid>
              <a:tr h="20282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Study Plan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Starting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275041"/>
                  </a:ext>
                </a:extLst>
              </a:tr>
              <a:tr h="202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26-June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3-July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10-July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17-July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24-July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31-July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7-Aug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14-Aug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21-Aug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28-Aug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4-Sep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81738"/>
                  </a:ext>
                </a:extLst>
              </a:tr>
              <a:tr h="182439">
                <a:tc gridSpan="1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Aquatic Resources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409350"/>
                  </a:ext>
                </a:extLst>
              </a:tr>
              <a:tr h="202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AQ 1 – Hydrology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July 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am- 12</a:t>
                      </a: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July 31</a:t>
                      </a:r>
                      <a:endParaRPr lang="en-US" sz="800" b="1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1-3</a:t>
                      </a:r>
                      <a:r>
                        <a:rPr lang="en-US" sz="800" b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pm</a:t>
                      </a:r>
                      <a:endParaRPr lang="en-US" sz="8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Aug 24</a:t>
                      </a: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173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UI Semilight" panose="020B0402040204020203" pitchFamily="34" charset="0"/>
                        </a:rPr>
                        <a:t> </a:t>
                      </a:r>
                      <a:endParaRPr lang="en-US" sz="800" b="1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1-3</a:t>
                      </a: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574807"/>
                  </a:ext>
                </a:extLst>
              </a:tr>
              <a:tr h="202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AQ 2 – Water Quality/Water Temperature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highlight>
                            <a:srgbClr val="E4E4E4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7/7</a:t>
                      </a:r>
                      <a:endParaRPr lang="en-US" sz="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8/25</a:t>
                      </a:r>
                      <a:endParaRPr lang="en-US" sz="80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474449"/>
                  </a:ext>
                </a:extLst>
              </a:tr>
              <a:tr h="218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AQ 3 – Fish Population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highlight>
                            <a:srgbClr val="E4E4E4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565209"/>
                  </a:ext>
                </a:extLst>
              </a:tr>
              <a:tr h="188848"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Cultural Resources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562579"/>
                  </a:ext>
                </a:extLst>
              </a:tr>
              <a:tr h="202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 1 – Built Environment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June 29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1-3</a:t>
                      </a: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pm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July 27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1-3</a:t>
                      </a: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Aug 29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1-3</a:t>
                      </a: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337718"/>
                  </a:ext>
                </a:extLst>
              </a:tr>
              <a:tr h="202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 2 – Archaeology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59026"/>
                  </a:ext>
                </a:extLst>
              </a:tr>
              <a:tr h="1919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 1 – Tribal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248360"/>
                  </a:ext>
                </a:extLst>
              </a:tr>
              <a:tr h="220199">
                <a:tc gridSpan="1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Resources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681408"/>
                  </a:ext>
                </a:extLst>
              </a:tr>
              <a:tr h="2074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1 – Road and Trail Condition Assessment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June 28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1-3</a:t>
                      </a: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pm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</a:t>
                      </a: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1-3</a:t>
                      </a: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Aug 23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1-3</a:t>
                      </a: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239494"/>
                  </a:ext>
                </a:extLst>
              </a:tr>
              <a:tr h="1756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2 – Erosion and Sedimentation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27314"/>
                  </a:ext>
                </a:extLst>
              </a:tr>
              <a:tr h="202824"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Recreation Resources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896631"/>
                  </a:ext>
                </a:extLst>
              </a:tr>
              <a:tr h="2290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 1 – Recreation Facility Condition Assessment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July 12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1-3</a:t>
                      </a: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Aug 10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1-3</a:t>
                      </a: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Sep 6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1-3</a:t>
                      </a: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829043"/>
                  </a:ext>
                </a:extLst>
              </a:tr>
              <a:tr h="2028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 2 – Recreation Facility Use Assessment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385110"/>
                  </a:ext>
                </a:extLst>
              </a:tr>
              <a:tr h="2028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 3 – Whitewater Boating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7/12</a:t>
                      </a: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8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9/6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397027"/>
                  </a:ext>
                </a:extLst>
              </a:tr>
              <a:tr h="202824"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Terrestrial Resources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9901"/>
                  </a:ext>
                </a:extLst>
              </a:tr>
              <a:tr h="202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TERR 1 – Botanical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July 11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1-3</a:t>
                      </a: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Aug 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1-3</a:t>
                      </a: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Sep 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1-3</a:t>
                      </a:r>
                      <a:r>
                        <a:rPr lang="en-US" sz="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511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TERR 2 – Wildlife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420818"/>
                  </a:ext>
                </a:extLst>
              </a:tr>
              <a:tr h="37310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15721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43A9EB3-61ED-19DE-D52F-7E4C9EADF46E}"/>
              </a:ext>
            </a:extLst>
          </p:cNvPr>
          <p:cNvSpPr txBox="1"/>
          <p:nvPr/>
        </p:nvSpPr>
        <p:spPr>
          <a:xfrm>
            <a:off x="400050" y="616320"/>
            <a:ext cx="6000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73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Technical Working Meeting Schedule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17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C55E00-2893-9CA4-C010-7D669AD37A66}"/>
              </a:ext>
            </a:extLst>
          </p:cNvPr>
          <p:cNvSpPr txBox="1"/>
          <p:nvPr/>
        </p:nvSpPr>
        <p:spPr>
          <a:xfrm>
            <a:off x="289428" y="6071709"/>
            <a:ext cx="7000108" cy="246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7300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light" panose="020B0402040204020203" pitchFamily="34" charset="0"/>
              </a:rPr>
              <a:t>* Contingency meeting if needed.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17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66370-C085-9E91-5920-6A4A3D99A028}"/>
              </a:ext>
            </a:extLst>
          </p:cNvPr>
          <p:cNvSpPr txBox="1"/>
          <p:nvPr/>
        </p:nvSpPr>
        <p:spPr>
          <a:xfrm>
            <a:off x="289428" y="6243301"/>
            <a:ext cx="7000108" cy="246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7300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light" panose="020B0402040204020203" pitchFamily="34" charset="0"/>
              </a:rPr>
              <a:t>The proposed meeting schedule could be modified based on stakeholder interest and participation.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17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82473-9695-9A32-1125-96BB339C7F57}"/>
              </a:ext>
            </a:extLst>
          </p:cNvPr>
          <p:cNvSpPr txBox="1"/>
          <p:nvPr/>
        </p:nvSpPr>
        <p:spPr>
          <a:xfrm>
            <a:off x="2686050" y="5199663"/>
            <a:ext cx="1683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TWG #1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BD5DD5-A752-23DA-943E-D0BB5A41F9F4}"/>
              </a:ext>
            </a:extLst>
          </p:cNvPr>
          <p:cNvSpPr txBox="1"/>
          <p:nvPr/>
        </p:nvSpPr>
        <p:spPr>
          <a:xfrm>
            <a:off x="4369443" y="5199663"/>
            <a:ext cx="2215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TWG #2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D604F5-C280-85D2-0725-07B3FC17772B}"/>
              </a:ext>
            </a:extLst>
          </p:cNvPr>
          <p:cNvSpPr txBox="1"/>
          <p:nvPr/>
        </p:nvSpPr>
        <p:spPr>
          <a:xfrm>
            <a:off x="6609364" y="5207562"/>
            <a:ext cx="2215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TWG #3*</a:t>
            </a:r>
          </a:p>
        </p:txBody>
      </p:sp>
    </p:spTree>
    <p:extLst>
      <p:ext uri="{BB962C8B-B14F-4D97-AF65-F5344CB8AC3E}">
        <p14:creationId xmlns:p14="http://schemas.microsoft.com/office/powerpoint/2010/main" val="219722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12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28650" y="1298301"/>
            <a:ext cx="7886700" cy="4878661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>
                <a:solidFill>
                  <a:schemeClr val="tx1"/>
                </a:solidFill>
              </a:rPr>
              <a:t>Draft Technical Study Plans</a:t>
            </a:r>
          </a:p>
        </p:txBody>
      </p:sp>
    </p:spTree>
    <p:extLst>
      <p:ext uri="{BB962C8B-B14F-4D97-AF65-F5344CB8AC3E}">
        <p14:creationId xmlns:p14="http://schemas.microsoft.com/office/powerpoint/2010/main" val="2663034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74AC26-C958-44E4-92B8-E4021D27A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125" y="1298301"/>
            <a:ext cx="7886700" cy="4878662"/>
          </a:xfrm>
        </p:spPr>
        <p:txBody>
          <a:bodyPr>
            <a:normAutofit/>
          </a:bodyPr>
          <a:lstStyle/>
          <a:p>
            <a:pPr marL="0" lvl="1" indent="0">
              <a:spcBef>
                <a:spcPts val="1440"/>
              </a:spcBef>
              <a:spcAft>
                <a:spcPts val="600"/>
              </a:spcAft>
              <a:buSzPct val="80000"/>
              <a:buNone/>
              <a:tabLst>
                <a:tab pos="230188" algn="l"/>
              </a:tabLst>
              <a:defRPr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PAD Appendix C includes 13 Draft Technical Study Plans –   </a:t>
            </a:r>
          </a:p>
          <a:p>
            <a:pPr marL="0" lvl="1" indent="0">
              <a:spcBef>
                <a:spcPts val="1440"/>
              </a:spcBef>
              <a:spcAft>
                <a:spcPts val="600"/>
              </a:spcAft>
              <a:buSzPct val="80000"/>
              <a:buNone/>
              <a:tabLst>
                <a:tab pos="230188" algn="l"/>
              </a:tabLst>
              <a:defRPr/>
            </a:pP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13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98A53A1-AB97-4F7A-8A0D-7B4FB8074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841101"/>
          </a:xfrm>
        </p:spPr>
        <p:txBody>
          <a:bodyPr>
            <a:normAutofit/>
          </a:bodyPr>
          <a:lstStyle/>
          <a:p>
            <a:r>
              <a:rPr lang="en-US" dirty="0"/>
              <a:t>Draft Technical Study Plans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204771"/>
              </p:ext>
            </p:extLst>
          </p:nvPr>
        </p:nvGraphicFramePr>
        <p:xfrm>
          <a:off x="760693" y="2003552"/>
          <a:ext cx="3811305" cy="1102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11305">
                  <a:extLst>
                    <a:ext uri="{9D8B030D-6E8A-4147-A177-3AD203B41FA5}">
                      <a16:colId xmlns:a16="http://schemas.microsoft.com/office/drawing/2014/main" val="2891461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Aquatic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292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AQ 1 – Hydrology</a:t>
                      </a:r>
                    </a:p>
                    <a:p>
                      <a:pPr lvl="0">
                        <a:tabLst>
                          <a:tab pos="230188" algn="l"/>
                        </a:tabLst>
                      </a:pPr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AQ 2 – Water Quality / Water Temperature</a:t>
                      </a:r>
                    </a:p>
                    <a:p>
                      <a:pPr lvl="0">
                        <a:tabLst>
                          <a:tab pos="230188" algn="l"/>
                        </a:tabLst>
                      </a:pPr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AQ 3 – Fish Population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2971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236679"/>
              </p:ext>
            </p:extLst>
          </p:nvPr>
        </p:nvGraphicFramePr>
        <p:xfrm>
          <a:off x="760693" y="3404362"/>
          <a:ext cx="3811306" cy="1102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1306">
                  <a:extLst>
                    <a:ext uri="{9D8B030D-6E8A-4147-A177-3AD203B41FA5}">
                      <a16:colId xmlns:a16="http://schemas.microsoft.com/office/drawing/2014/main" val="5527357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Cultural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36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CUL 1 – Built Environment</a:t>
                      </a:r>
                    </a:p>
                    <a:p>
                      <a:pPr marL="0" lv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CUL 2 – Archaeology</a:t>
                      </a:r>
                    </a:p>
                    <a:p>
                      <a:pPr marL="0" lv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TRI 1 – Tribal </a:t>
                      </a:r>
                      <a:endParaRPr lang="en-US" sz="14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58616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331742"/>
              </p:ext>
            </p:extLst>
          </p:nvPr>
        </p:nvGraphicFramePr>
        <p:xfrm>
          <a:off x="760692" y="4790513"/>
          <a:ext cx="3811307" cy="889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1307">
                  <a:extLst>
                    <a:ext uri="{9D8B030D-6E8A-4147-A177-3AD203B41FA5}">
                      <a16:colId xmlns:a16="http://schemas.microsoft.com/office/drawing/2014/main" val="448304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Land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991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LAND 1 – Road and Trail Condition Assessment</a:t>
                      </a:r>
                    </a:p>
                    <a:p>
                      <a:pPr marL="0" lv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LAND 2 – Erosion and Sedimentation</a:t>
                      </a:r>
                      <a:endParaRPr lang="en-US" sz="14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02871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130512"/>
              </p:ext>
            </p:extLst>
          </p:nvPr>
        </p:nvGraphicFramePr>
        <p:xfrm>
          <a:off x="4893781" y="2030258"/>
          <a:ext cx="3753612" cy="1102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53612">
                  <a:extLst>
                    <a:ext uri="{9D8B030D-6E8A-4147-A177-3AD203B41FA5}">
                      <a16:colId xmlns:a16="http://schemas.microsoft.com/office/drawing/2014/main" val="34768459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Recreation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754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REC 1 – Recreation Facility Condition Assessment</a:t>
                      </a:r>
                    </a:p>
                    <a:p>
                      <a:pPr marL="0" lv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 2 – Recreation Facility Use Assessment</a:t>
                      </a:r>
                    </a:p>
                    <a:p>
                      <a:pPr marL="0" lv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 3 – Whitewater Boating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93329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864242"/>
              </p:ext>
            </p:extLst>
          </p:nvPr>
        </p:nvGraphicFramePr>
        <p:xfrm>
          <a:off x="4955665" y="3429000"/>
          <a:ext cx="3691727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727">
                  <a:extLst>
                    <a:ext uri="{9D8B030D-6E8A-4147-A177-3AD203B41FA5}">
                      <a16:colId xmlns:a16="http://schemas.microsoft.com/office/drawing/2014/main" val="1761576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Terrestrial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749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TERR 1 – Botanical</a:t>
                      </a:r>
                    </a:p>
                    <a:p>
                      <a:pPr marL="0" lv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TERR 2 – Wildlife </a:t>
                      </a:r>
                      <a:endParaRPr lang="en-US" sz="14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923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862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70108-054C-384A-CF12-502DBE4FF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Study Plans – REC 1, 2,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2B080-F568-DB16-5EF9-299045EE6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667" y="1823983"/>
            <a:ext cx="2624019" cy="47271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 1 – Recreation Facility Condition Assessment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B2DA3-7A73-7672-BFEB-3CF3B0EB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14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49D472-37C8-B60A-89BF-3354B5469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12" y="2495222"/>
            <a:ext cx="2331186" cy="3183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AEAE2D-3E9F-AACC-0BF2-9391A9AC2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843" y="2495223"/>
            <a:ext cx="2349190" cy="3183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FE2AB9-1CFD-1474-8ABF-692F0DABE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944" y="2495222"/>
            <a:ext cx="2408189" cy="3183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EA39856-BFE1-E5B4-B4C3-AC86480E4EA2}"/>
              </a:ext>
            </a:extLst>
          </p:cNvPr>
          <p:cNvSpPr txBox="1"/>
          <p:nvPr/>
        </p:nvSpPr>
        <p:spPr>
          <a:xfrm>
            <a:off x="3202842" y="1742703"/>
            <a:ext cx="23311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 2 – Recreation Facility Use Assessment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208ED2-1A91-B2AF-B0A4-D9F53F3833FA}"/>
              </a:ext>
            </a:extLst>
          </p:cNvPr>
          <p:cNvSpPr txBox="1"/>
          <p:nvPr/>
        </p:nvSpPr>
        <p:spPr>
          <a:xfrm>
            <a:off x="5534028" y="1737177"/>
            <a:ext cx="262401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 3 – Whitewater Boating</a:t>
            </a:r>
          </a:p>
        </p:txBody>
      </p:sp>
    </p:spTree>
    <p:extLst>
      <p:ext uri="{BB962C8B-B14F-4D97-AF65-F5344CB8AC3E}">
        <p14:creationId xmlns:p14="http://schemas.microsoft.com/office/powerpoint/2010/main" val="3884267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2D6C5-2B5E-F012-2659-36B3CEAF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A map of a river&#10;&#10;Description automatically generated">
            <a:extLst>
              <a:ext uri="{FF2B5EF4-FFF2-40B4-BE49-F238E27FC236}">
                <a16:creationId xmlns:a16="http://schemas.microsoft.com/office/drawing/2014/main" id="{01040E97-1F48-914A-8D03-A1AE1D5ED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2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2D6C5-2B5E-F012-2659-36B3CEAF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040E97-1F48-914A-8D03-A1AE1D5ED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0647"/>
            <a:ext cx="9144000" cy="591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2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74AC26-C958-44E4-92B8-E4021D27A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98302"/>
            <a:ext cx="7886700" cy="4878662"/>
          </a:xfrm>
        </p:spPr>
        <p:txBody>
          <a:bodyPr>
            <a:normAutofit fontScale="92500" lnSpcReduction="10000"/>
          </a:bodyPr>
          <a:lstStyle/>
          <a:p>
            <a:pPr marL="0" lvl="1" indent="0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z="3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Draft Technical Study Plan Overview</a:t>
            </a:r>
          </a:p>
          <a:p>
            <a:pPr lvl="1">
              <a:spcAft>
                <a:spcPts val="900"/>
              </a:spcAft>
              <a:buFontTx/>
              <a:buChar char="–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Potential Resource Issue(s)</a:t>
            </a:r>
          </a:p>
          <a:p>
            <a:pPr lvl="1">
              <a:spcAft>
                <a:spcPts val="900"/>
              </a:spcAft>
              <a:buFontTx/>
              <a:buChar char="–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Project Nexus</a:t>
            </a:r>
          </a:p>
          <a:p>
            <a:pPr lvl="1">
              <a:spcAft>
                <a:spcPts val="900"/>
              </a:spcAft>
              <a:buFontTx/>
              <a:buChar char="–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Relevant Information</a:t>
            </a:r>
          </a:p>
          <a:p>
            <a:pPr lvl="1">
              <a:spcAft>
                <a:spcPts val="900"/>
              </a:spcAft>
              <a:buFontTx/>
              <a:buChar char="–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Potential Information Gaps</a:t>
            </a:r>
          </a:p>
          <a:p>
            <a:pPr lvl="1">
              <a:spcAft>
                <a:spcPts val="900"/>
              </a:spcAft>
              <a:buFontTx/>
              <a:buChar char="–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Study Objectives</a:t>
            </a:r>
          </a:p>
          <a:p>
            <a:pPr lvl="1">
              <a:spcAft>
                <a:spcPts val="900"/>
              </a:spcAft>
              <a:buFontTx/>
              <a:buChar char="–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Extent of Study Area</a:t>
            </a:r>
          </a:p>
          <a:p>
            <a:pPr lvl="1">
              <a:spcAft>
                <a:spcPts val="900"/>
              </a:spcAft>
              <a:buFontTx/>
              <a:buChar char="–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Study Approach</a:t>
            </a:r>
          </a:p>
          <a:p>
            <a:pPr lvl="1">
              <a:spcAft>
                <a:spcPts val="900"/>
              </a:spcAft>
              <a:buFontTx/>
              <a:buChar char="–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Reporting</a:t>
            </a:r>
          </a:p>
          <a:p>
            <a:pPr lvl="1">
              <a:spcAft>
                <a:spcPts val="900"/>
              </a:spcAft>
              <a:buFontTx/>
              <a:buChar char="–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Schedule</a:t>
            </a:r>
          </a:p>
          <a:p>
            <a:pPr marL="0" lvl="1" indent="0">
              <a:spcBef>
                <a:spcPts val="1440"/>
              </a:spcBef>
              <a:spcAft>
                <a:spcPts val="600"/>
              </a:spcAft>
              <a:buSzPct val="80000"/>
              <a:buNone/>
              <a:tabLst>
                <a:tab pos="230188" algn="l"/>
              </a:tabLst>
              <a:defRPr/>
            </a:pP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lvl="1" indent="0">
              <a:spcBef>
                <a:spcPts val="1440"/>
              </a:spcBef>
              <a:spcAft>
                <a:spcPts val="600"/>
              </a:spcAft>
              <a:buSzPct val="80000"/>
              <a:buNone/>
              <a:tabLst>
                <a:tab pos="230188" algn="l"/>
              </a:tabLst>
              <a:defRPr/>
            </a:pP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17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98A53A1-AB97-4F7A-8A0D-7B4FB8074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841101"/>
          </a:xfrm>
        </p:spPr>
        <p:txBody>
          <a:bodyPr>
            <a:normAutofit/>
          </a:bodyPr>
          <a:lstStyle/>
          <a:p>
            <a:r>
              <a:rPr lang="en-US" dirty="0"/>
              <a:t>Draft Technical Study Plans</a:t>
            </a:r>
          </a:p>
        </p:txBody>
      </p:sp>
    </p:spTree>
    <p:extLst>
      <p:ext uri="{BB962C8B-B14F-4D97-AF65-F5344CB8AC3E}">
        <p14:creationId xmlns:p14="http://schemas.microsoft.com/office/powerpoint/2010/main" val="1812419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74AC26-C958-44E4-92B8-E4021D27A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98302"/>
            <a:ext cx="7886700" cy="4878662"/>
          </a:xfrm>
        </p:spPr>
        <p:txBody>
          <a:bodyPr>
            <a:normAutofit/>
          </a:bodyPr>
          <a:lstStyle/>
          <a:p>
            <a:pPr marL="0" lvl="1" indent="0">
              <a:spcBef>
                <a:spcPts val="1440"/>
              </a:spcBef>
              <a:spcAft>
                <a:spcPts val="600"/>
              </a:spcAft>
              <a:buSzPct val="80000"/>
              <a:buNone/>
              <a:tabLst>
                <a:tab pos="230188" algn="l"/>
              </a:tabLst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Public portions of the PAD available here:</a:t>
            </a:r>
          </a:p>
          <a:p>
            <a:pPr marL="342900" lvl="1" indent="-342900">
              <a:spcBef>
                <a:spcPts val="1440"/>
              </a:spcBef>
              <a:spcAft>
                <a:spcPts val="600"/>
              </a:spcAft>
              <a:buSzPct val="80000"/>
              <a:tabLst>
                <a:tab pos="230188" algn="l"/>
              </a:tabLst>
              <a:defRPr/>
            </a:pP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SCE’s relicensing website: </a:t>
            </a:r>
            <a:r>
              <a:rPr lang="en-US" sz="2200" u="sng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3"/>
              </a:rPr>
              <a:t>www.sce.com/kr1</a:t>
            </a:r>
            <a:r>
              <a:rPr lang="en-US" sz="2200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 marL="342900" lvl="1" indent="-342900">
              <a:spcBef>
                <a:spcPts val="1440"/>
              </a:spcBef>
              <a:spcAft>
                <a:spcPts val="600"/>
              </a:spcAft>
              <a:buSzPct val="80000"/>
              <a:tabLst>
                <a:tab pos="230188" algn="l"/>
              </a:tabLst>
              <a:defRPr/>
            </a:pP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FERC’s eLibrary: </a:t>
            </a: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4"/>
              </a:rPr>
              <a:t>https://elibrary.ferc.gov/eLibrary/search</a:t>
            </a:r>
            <a:endParaRPr lang="en-US" sz="2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SzPct val="80000"/>
              <a:buFontTx/>
              <a:buChar char="–"/>
              <a:tabLst>
                <a:tab pos="230188" algn="l"/>
              </a:tabLst>
              <a:defRPr/>
            </a:pP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Docket No. P-1930</a:t>
            </a:r>
          </a:p>
          <a:p>
            <a:pPr marL="342900" lvl="1" indent="-342900">
              <a:spcBef>
                <a:spcPts val="1440"/>
              </a:spcBef>
              <a:spcAft>
                <a:spcPts val="600"/>
              </a:spcAft>
              <a:buSzPct val="80000"/>
              <a:tabLst>
                <a:tab pos="230188" algn="l"/>
              </a:tabLst>
              <a:defRPr/>
            </a:pP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By appointment at the Kern River No. 3 Powerhouse, located at 15115 Sierra Way, Kernville, CA 93238 </a:t>
            </a:r>
          </a:p>
          <a:p>
            <a:pPr lvl="1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SzPct val="80000"/>
              <a:buFontTx/>
              <a:buChar char="–"/>
              <a:tabLst>
                <a:tab pos="230188" algn="l"/>
              </a:tabLst>
              <a:defRPr/>
            </a:pP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Contact Daniel Keverline to schedule at appointment at </a:t>
            </a: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5"/>
              </a:rPr>
              <a:t>daniel.keverline@sce.com</a:t>
            </a:r>
            <a:endParaRPr lang="en-US" sz="2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lvl="1" indent="0">
              <a:spcBef>
                <a:spcPts val="1440"/>
              </a:spcBef>
              <a:spcAft>
                <a:spcPts val="600"/>
              </a:spcAft>
              <a:buSzPct val="80000"/>
              <a:buNone/>
              <a:tabLst>
                <a:tab pos="230188" algn="l"/>
              </a:tabLst>
              <a:defRPr/>
            </a:pP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18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98A53A1-AB97-4F7A-8A0D-7B4FB8074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841101"/>
          </a:xfrm>
        </p:spPr>
        <p:txBody>
          <a:bodyPr>
            <a:normAutofit/>
          </a:bodyPr>
          <a:lstStyle/>
          <a:p>
            <a:r>
              <a:rPr lang="en-US" dirty="0"/>
              <a:t>PAD Availability</a:t>
            </a:r>
          </a:p>
        </p:txBody>
      </p:sp>
    </p:spTree>
    <p:extLst>
      <p:ext uri="{BB962C8B-B14F-4D97-AF65-F5344CB8AC3E}">
        <p14:creationId xmlns:p14="http://schemas.microsoft.com/office/powerpoint/2010/main" val="860046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19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28650" y="1408175"/>
            <a:ext cx="7886700" cy="4768787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>
                <a:solidFill>
                  <a:schemeClr val="tx1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84119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74AC26-C958-44E4-92B8-E4021D27A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98302"/>
            <a:ext cx="7886700" cy="487866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Safety Moment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Teams Meeting Tips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Welcome and Introductions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Technical Study Plan Schedule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Review Technical Study Plans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Pre-Application Document Availability</a:t>
            </a:r>
          </a:p>
          <a:p>
            <a:pPr>
              <a:spcAft>
                <a:spcPts val="1200"/>
              </a:spcAft>
            </a:pPr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Next Steps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2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98A53A1-AB97-4F7A-8A0D-7B4FB8074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841101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56236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3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98A53A1-AB97-4F7A-8A0D-7B4FB8074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841101"/>
          </a:xfrm>
        </p:spPr>
        <p:txBody>
          <a:bodyPr/>
          <a:lstStyle/>
          <a:p>
            <a:r>
              <a:rPr lang="en-US" dirty="0"/>
              <a:t>Safety Moment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2" y="1198358"/>
            <a:ext cx="8920976" cy="5018049"/>
          </a:xfrm>
        </p:spPr>
      </p:pic>
    </p:spTree>
    <p:extLst>
      <p:ext uri="{BB962C8B-B14F-4D97-AF65-F5344CB8AC3E}">
        <p14:creationId xmlns:p14="http://schemas.microsoft.com/office/powerpoint/2010/main" val="716220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4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28650" y="1408175"/>
            <a:ext cx="7886700" cy="4768787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>
                <a:solidFill>
                  <a:schemeClr val="tx1"/>
                </a:solidFill>
              </a:rPr>
              <a:t>Meeting Tips</a:t>
            </a:r>
          </a:p>
        </p:txBody>
      </p:sp>
    </p:spTree>
    <p:extLst>
      <p:ext uri="{BB962C8B-B14F-4D97-AF65-F5344CB8AC3E}">
        <p14:creationId xmlns:p14="http://schemas.microsoft.com/office/powerpoint/2010/main" val="237844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74AC26-C958-44E4-92B8-E4021D27A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98302"/>
            <a:ext cx="7886700" cy="4878662"/>
          </a:xfrm>
        </p:spPr>
        <p:txBody>
          <a:bodyPr>
            <a:norm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Please remain on mute unless called on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Turn off camera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Meeting materials are available on Project website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3"/>
              </a:rPr>
              <a:t>www.sce.com/kr1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Consider shutting down other background programs for best meeting audio/viewing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5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98A53A1-AB97-4F7A-8A0D-7B4FB8074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841101"/>
          </a:xfrm>
        </p:spPr>
        <p:txBody>
          <a:bodyPr/>
          <a:lstStyle/>
          <a:p>
            <a:r>
              <a:rPr lang="en-US" dirty="0"/>
              <a:t>Meeting Tips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81516" y="2286253"/>
            <a:ext cx="6136027" cy="595546"/>
            <a:chOff x="1481516" y="2286253"/>
            <a:chExt cx="6136027" cy="59554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31764" t="19094" r="52985" b="75643"/>
            <a:stretch/>
          </p:blipFill>
          <p:spPr bwMode="auto">
            <a:xfrm>
              <a:off x="1481516" y="2286253"/>
              <a:ext cx="6136027" cy="5955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453128" y="2313323"/>
              <a:ext cx="1069848" cy="541405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4686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74AC26-C958-44E4-92B8-E4021D27A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164" y="1298302"/>
            <a:ext cx="3752753" cy="4878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submit a question/ comment in writing:</a:t>
            </a:r>
          </a:p>
          <a:p>
            <a:pPr marL="228600" lvl="1">
              <a:spcBef>
                <a:spcPts val="1000"/>
              </a:spcBef>
              <a:spcAft>
                <a:spcPts val="600"/>
              </a:spcAft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Utilize the chat feature during the presentation to submit questions/ comments</a:t>
            </a:r>
          </a:p>
          <a:p>
            <a:pPr marL="228600" lvl="1">
              <a:spcBef>
                <a:spcPts val="1000"/>
              </a:spcBef>
              <a:spcAft>
                <a:spcPts val="600"/>
              </a:spcAft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Questions submitted via the chat feature will be answered at the end of each agenda topic, as time allows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6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98A53A1-AB97-4F7A-8A0D-7B4FB8074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841101"/>
          </a:xfrm>
        </p:spPr>
        <p:txBody>
          <a:bodyPr/>
          <a:lstStyle/>
          <a:p>
            <a:r>
              <a:rPr lang="en-US" dirty="0"/>
              <a:t>Meeting Tips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D609B4D-4C06-33A6-3819-58AC7286799C}"/>
              </a:ext>
            </a:extLst>
          </p:cNvPr>
          <p:cNvGrpSpPr>
            <a:grpSpLocks noChangeAspect="1"/>
          </p:cNvGrpSpPr>
          <p:nvPr/>
        </p:nvGrpSpPr>
        <p:grpSpPr>
          <a:xfrm>
            <a:off x="4313903" y="1231491"/>
            <a:ext cx="4488971" cy="3505200"/>
            <a:chOff x="2565400" y="457200"/>
            <a:chExt cx="5949950" cy="4673600"/>
          </a:xfrm>
        </p:grpSpPr>
        <p:pic>
          <p:nvPicPr>
            <p:cNvPr id="2049" name="Picture 1" descr="A screenshot of a video chat&#10;&#10;Description automatically generated">
              <a:extLst>
                <a:ext uri="{FF2B5EF4-FFF2-40B4-BE49-F238E27FC236}">
                  <a16:creationId xmlns:a16="http://schemas.microsoft.com/office/drawing/2014/main" id="{ADC476EC-D18A-4C15-6529-CFEA278712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400" y="457200"/>
              <a:ext cx="5949950" cy="467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374A33F-E55E-C871-5686-C5D7A68AF3F3}"/>
                </a:ext>
              </a:extLst>
            </p:cNvPr>
            <p:cNvSpPr/>
            <p:nvPr/>
          </p:nvSpPr>
          <p:spPr>
            <a:xfrm>
              <a:off x="6510450" y="4535477"/>
              <a:ext cx="1865630" cy="282575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7C682EA-3067-3DF9-E432-085AB4EB0C29}"/>
                </a:ext>
              </a:extLst>
            </p:cNvPr>
            <p:cNvSpPr/>
            <p:nvPr/>
          </p:nvSpPr>
          <p:spPr>
            <a:xfrm>
              <a:off x="8043531" y="4818052"/>
              <a:ext cx="332550" cy="282574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13E494-E9B4-E90A-D6D6-5BA5A997D12A}"/>
                </a:ext>
              </a:extLst>
            </p:cNvPr>
            <p:cNvSpPr/>
            <p:nvPr/>
          </p:nvSpPr>
          <p:spPr>
            <a:xfrm>
              <a:off x="3470419" y="777246"/>
              <a:ext cx="300355" cy="394970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Rectangle 5">
            <a:extLst>
              <a:ext uri="{FF2B5EF4-FFF2-40B4-BE49-F238E27FC236}">
                <a16:creationId xmlns:a16="http://schemas.microsoft.com/office/drawing/2014/main" id="{0CA64936-03E2-650B-50FD-98095761F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A8DCA77E-F312-E57D-8E34-28603B1C5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93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74AC26-C958-44E4-92B8-E4021D27A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98301"/>
            <a:ext cx="7886700" cy="4878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submit a question/comment verbally: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Use the “Raise Hand” feature to indicate you would like to ask a question verbally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Please wait to be called on and then unmute yourself</a:t>
            </a:r>
          </a:p>
          <a:p>
            <a:pPr lvl="1">
              <a:spcBef>
                <a:spcPts val="1000"/>
              </a:spcBef>
              <a:buFontTx/>
              <a:buChar char="–"/>
            </a:pP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Introduce yourself (name and affiliation) prior to speaking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Please stay on topic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7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98A53A1-AB97-4F7A-8A0D-7B4FB8074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841101"/>
          </a:xfrm>
        </p:spPr>
        <p:txBody>
          <a:bodyPr/>
          <a:lstStyle/>
          <a:p>
            <a:r>
              <a:rPr lang="en-US" dirty="0"/>
              <a:t>Meeting Tips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53500" y="2624581"/>
            <a:ext cx="6136027" cy="595546"/>
            <a:chOff x="1353500" y="2679445"/>
            <a:chExt cx="6136027" cy="5955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31764" t="19094" r="52985" b="75643"/>
            <a:stretch/>
          </p:blipFill>
          <p:spPr bwMode="auto">
            <a:xfrm>
              <a:off x="1353500" y="2679445"/>
              <a:ext cx="6136027" cy="5955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615184" y="2706878"/>
              <a:ext cx="457200" cy="541405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1351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8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28650" y="1408175"/>
            <a:ext cx="7886700" cy="4768787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>
                <a:solidFill>
                  <a:schemeClr val="tx1"/>
                </a:solidFill>
              </a:rPr>
              <a:t>Welcome and Introductions</a:t>
            </a:r>
          </a:p>
        </p:txBody>
      </p:sp>
    </p:spTree>
    <p:extLst>
      <p:ext uri="{BB962C8B-B14F-4D97-AF65-F5344CB8AC3E}">
        <p14:creationId xmlns:p14="http://schemas.microsoft.com/office/powerpoint/2010/main" val="415017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9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98A53A1-AB97-4F7A-8A0D-7B4FB8074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841101"/>
          </a:xfrm>
        </p:spPr>
        <p:txBody>
          <a:bodyPr/>
          <a:lstStyle/>
          <a:p>
            <a:r>
              <a:rPr lang="en-US" dirty="0"/>
              <a:t>Introductions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73350412"/>
              </p:ext>
            </p:extLst>
          </p:nvPr>
        </p:nvGraphicFramePr>
        <p:xfrm>
          <a:off x="653143" y="1427480"/>
          <a:ext cx="7463442" cy="2590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80114">
                  <a:extLst>
                    <a:ext uri="{9D8B030D-6E8A-4147-A177-3AD203B41FA5}">
                      <a16:colId xmlns:a16="http://schemas.microsoft.com/office/drawing/2014/main" val="3790248642"/>
                    </a:ext>
                  </a:extLst>
                </a:gridCol>
                <a:gridCol w="3283328">
                  <a:extLst>
                    <a:ext uri="{9D8B030D-6E8A-4147-A177-3AD203B41FA5}">
                      <a16:colId xmlns:a16="http://schemas.microsoft.com/office/drawing/2014/main" val="2093802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Team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Contact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906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David Moore, SCE </a:t>
                      </a:r>
                      <a:r>
                        <a:rPr lang="en-US" sz="2000" b="0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Licensing Manager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dave.moore@sce.com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885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Patricia Sussman and 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Dave Martinez, Technical Leads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patricia.sussman@stantec.com</a:t>
                      </a: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en-US" sz="2000" dirty="0">
                          <a:solidFill>
                            <a:schemeClr val="tx2"/>
                          </a:solidFill>
                          <a:hlinkClick r:id="rId4"/>
                        </a:rPr>
                        <a:t>dave.martinez@stantec.com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389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Ed Bianchi, Stantec Project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hlinkClick r:id="rId5"/>
                        </a:rPr>
                        <a:t>edward.bianchi@stantec.com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112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TWG Attendees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064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762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 Voice Colors">
      <a:dk1>
        <a:srgbClr val="417300"/>
      </a:dk1>
      <a:lt1>
        <a:srgbClr val="FFFFFF"/>
      </a:lt1>
      <a:dk2>
        <a:srgbClr val="444444"/>
      </a:dk2>
      <a:lt2>
        <a:srgbClr val="BBBBBB"/>
      </a:lt2>
      <a:accent1>
        <a:srgbClr val="D3222A"/>
      </a:accent1>
      <a:accent2>
        <a:srgbClr val="EF8200"/>
      </a:accent2>
      <a:accent3>
        <a:srgbClr val="FDD475"/>
      </a:accent3>
      <a:accent4>
        <a:srgbClr val="A3D869"/>
      </a:accent4>
      <a:accent5>
        <a:srgbClr val="00C4DF"/>
      </a:accent5>
      <a:accent6>
        <a:srgbClr val="005ABB"/>
      </a:accent6>
      <a:hlink>
        <a:srgbClr val="567632"/>
      </a:hlink>
      <a:folHlink>
        <a:srgbClr val="8CB7C7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30D08F547C514A9B893E2F8628BDA9" ma:contentTypeVersion="15" ma:contentTypeDescription="Create a new document." ma:contentTypeScope="" ma:versionID="b3f8222d244d2383f43ef2ec133dfcc5">
  <xsd:schema xmlns:xsd="http://www.w3.org/2001/XMLSchema" xmlns:xs="http://www.w3.org/2001/XMLSchema" xmlns:p="http://schemas.microsoft.com/office/2006/metadata/properties" xmlns:ns2="85c27cac-c914-44de-929e-a0c365c0ba56" xmlns:ns3="91d497b9-5169-4e51-9ec1-b331fdc46975" targetNamespace="http://schemas.microsoft.com/office/2006/metadata/properties" ma:root="true" ma:fieldsID="859e70e7dd0ed1b26cb2dd52b4dc5ab7" ns2:_="" ns3:_="">
    <xsd:import namespace="85c27cac-c914-44de-929e-a0c365c0ba56"/>
    <xsd:import namespace="91d497b9-5169-4e51-9ec1-b331fdc469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27cac-c914-44de-929e-a0c365c0ba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7" nillable="true" ma:taxonomy="true" ma:internalName="lcf76f155ced4ddcb4097134ff3c332f" ma:taxonomyFieldName="MediaServiceImageTags" ma:displayName="Image Tags" ma:readOnly="false" ma:fieldId="{5cf76f15-5ced-4ddc-b409-7134ff3c332f}" ma:taxonomyMulti="true" ma:sspId="ce207be7-fb2c-4f25-b21b-ed1f2a5b3b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d497b9-5169-4e51-9ec1-b331fdc46975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8c3ccf19-f21c-436b-9a51-6d9862b111b0}" ma:internalName="TaxCatchAll" ma:showField="CatchAllData" ma:web="91d497b9-5169-4e51-9ec1-b331fdc469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1d497b9-5169-4e51-9ec1-b331fdc46975">
      <UserInfo>
        <DisplayName>Finlay Anderson</DisplayName>
        <AccountId>10</AccountId>
        <AccountType/>
      </UserInfo>
    </SharedWithUsers>
    <TaxCatchAll xmlns="91d497b9-5169-4e51-9ec1-b331fdc46975" xsi:nil="true"/>
    <lcf76f155ced4ddcb4097134ff3c332f xmlns="85c27cac-c914-44de-929e-a0c365c0ba5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C2B137-E0AE-449F-8B7B-D381D84C6BD2}"/>
</file>

<file path=customXml/itemProps2.xml><?xml version="1.0" encoding="utf-8"?>
<ds:datastoreItem xmlns:ds="http://schemas.openxmlformats.org/officeDocument/2006/customXml" ds:itemID="{6DC51AF4-801D-4AD4-9AF1-9DE800FD48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C509C6-FB36-44B5-9672-E8C4683FE37A}">
  <ds:schemaRefs>
    <ds:schemaRef ds:uri="http://schemas.microsoft.com/office/2006/metadata/properties"/>
    <ds:schemaRef ds:uri="91d497b9-5169-4e51-9ec1-b331fdc46975"/>
    <ds:schemaRef ds:uri="http://www.w3.org/XML/1998/namespace"/>
    <ds:schemaRef ds:uri="http://purl.org/dc/terms/"/>
    <ds:schemaRef ds:uri="85c27cac-c914-44de-929e-a0c365c0ba56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4483</TotalTime>
  <Words>840</Words>
  <Application>Microsoft Office PowerPoint</Application>
  <PresentationFormat>On-screen Show (4:3)</PresentationFormat>
  <Paragraphs>308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Segoe UI Semilight</vt:lpstr>
      <vt:lpstr>Office Theme</vt:lpstr>
      <vt:lpstr>Custom Design</vt:lpstr>
      <vt:lpstr>Kern River No. 1 Hydroelectric Project FERC Project No. 1930 Technical Working Group Meeting</vt:lpstr>
      <vt:lpstr>Agenda</vt:lpstr>
      <vt:lpstr>Safety Moment</vt:lpstr>
      <vt:lpstr>PowerPoint Presentation</vt:lpstr>
      <vt:lpstr>Meeting Tips </vt:lpstr>
      <vt:lpstr>Meeting Tips </vt:lpstr>
      <vt:lpstr>Meeting Tips </vt:lpstr>
      <vt:lpstr>PowerPoint Presentation</vt:lpstr>
      <vt:lpstr>Introductions</vt:lpstr>
      <vt:lpstr>PowerPoint Presentation</vt:lpstr>
      <vt:lpstr>PowerPoint Presentation</vt:lpstr>
      <vt:lpstr>PowerPoint Presentation</vt:lpstr>
      <vt:lpstr>Draft Technical Study Plans</vt:lpstr>
      <vt:lpstr>Technical Study Plans – REC 1, 2, 3</vt:lpstr>
      <vt:lpstr>PowerPoint Presentation</vt:lpstr>
      <vt:lpstr>PowerPoint Presentation</vt:lpstr>
      <vt:lpstr>Draft Technical Study Plans</vt:lpstr>
      <vt:lpstr>PAD Availability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Rush Creek Hydroelectric Project FERC No. 1389</dc:title>
  <dc:creator>Julie Smith</dc:creator>
  <cp:lastModifiedBy>Sussman, Patricia</cp:lastModifiedBy>
  <cp:revision>158</cp:revision>
  <cp:lastPrinted>2023-06-08T16:07:20Z</cp:lastPrinted>
  <dcterms:created xsi:type="dcterms:W3CDTF">2020-09-15T23:45:02Z</dcterms:created>
  <dcterms:modified xsi:type="dcterms:W3CDTF">2023-07-12T18:12:51Z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0x0101009830D08F547C514A9B893E2F8628BDA9</vt:lpwstr>
  </property>
  <property fmtid="{D5CDD505-2E9C-101B-9397-08002B2CF9AE}" pid="3" name="MediaServiceImageTags">
    <vt:lpwstr/>
  </property>
</Properties>
</file>